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Permanent Marker" panose="02000000000000000000" pitchFamily="2" charset="0"/>
      <p:regular r:id="rId37"/>
    </p:embeddedFont>
    <p:embeddedFont>
      <p:font typeface="Playfair Display" pitchFamily="2" charset="77"/>
      <p:regular r:id="rId38"/>
      <p:bold r:id="rId39"/>
      <p:italic r:id="rId40"/>
      <p:boldItalic r:id="rId41"/>
    </p:embeddedFont>
    <p:embeddedFont>
      <p:font typeface="Playfair Display Black" panose="020F0502020204030204" pitchFamily="34" charset="0"/>
      <p:bold r:id="rId42"/>
      <p:boldItalic r:id="rId43"/>
    </p:embeddedFont>
    <p:embeddedFont>
      <p:font typeface="Playfair Display Medium" pitchFamily="2" charset="77"/>
      <p:regular r:id="rId44"/>
      <p:bold r:id="rId45"/>
      <p:italic r:id="rId46"/>
      <p:boldItalic r:id="rId47"/>
    </p:embeddedFont>
    <p:embeddedFont>
      <p:font typeface="Playfair Display SemiBold" pitchFamily="2" charset="77"/>
      <p:regular r:id="rId48"/>
      <p:bold r:id="rId49"/>
      <p:italic r:id="rId50"/>
      <p:boldItalic r:id="rId51"/>
    </p:embeddedFont>
    <p:embeddedFont>
      <p:font typeface="Work Sans" pitchFamily="2" charset="77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jsWBqRFYM9rmsMdIt9JSD0Symh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80" d="100"/>
          <a:sy n="80" d="100"/>
        </p:scale>
        <p:origin x="82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c.com/2023/12/23/how-a-40-ounce-cup-turned-stanley-into-a-750-million-a-year-business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orbes.com/sites/conormurray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42d5479ea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42d5479ea_6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Stanley</a:t>
            </a:r>
            <a:endParaRPr/>
          </a:p>
        </p:txBody>
      </p:sp>
      <p:sp>
        <p:nvSpPr>
          <p:cNvPr id="180" name="Google Shape;180;g3042d5479ea_6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42d5479ea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42d5479ea_6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042d5479ea_6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42d5479e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42d5479ea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042d5479ea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42d5479e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42d5479ea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3042d5479ea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42d5479e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42d5479ea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has the influencer market impacted the searches for Stanley?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Using line graphs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Talk about the viral videos</a:t>
            </a:r>
            <a:endParaRPr/>
          </a:p>
        </p:txBody>
      </p:sp>
      <p:sp>
        <p:nvSpPr>
          <p:cNvPr id="112" name="Google Shape;112;g3042d5479ea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*Change the green for Rose to a pink color then change the orange for Charcoal to gray color and then change the blue for Cream to a yellow color. </a:t>
            </a:r>
            <a:endParaRPr/>
          </a:p>
        </p:txBody>
      </p:sp>
      <p:sp>
        <p:nvSpPr>
          <p:cNvPr id="297" name="Google Shape;29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colors to correspond w/previous slide and product</a:t>
            </a:r>
            <a:endParaRPr/>
          </a:p>
        </p:txBody>
      </p:sp>
      <p:sp>
        <p:nvSpPr>
          <p:cNvPr id="305" name="Google Shape;30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42d5479e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42d5479ea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3042d5479ea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Should say “Why IS everyone obsessed with this cup?” – “is” and “everyone” just needs to be reversed </a:t>
            </a:r>
            <a:endParaRPr/>
          </a:p>
        </p:txBody>
      </p:sp>
      <p:sp>
        <p:nvSpPr>
          <p:cNvPr id="132" name="Google Shape;1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Georgia"/>
              <a:buNone/>
            </a:pPr>
            <a:r>
              <a:rPr lang="en-US" b="0" i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“Stanley revenue </a:t>
            </a:r>
            <a:r>
              <a:rPr lang="en-US" b="0" i="0" u="sng" strike="noStrike">
                <a:solidFill>
                  <a:srgbClr val="003891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jumped</a:t>
            </a:r>
            <a:r>
              <a:rPr lang="en-US" b="0" i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 tenfold from $74 million in 2019 to $750 million in 2023, largely thanks to the viral success of its Quencher bottles</a:t>
            </a:r>
            <a:r>
              <a:rPr lang="en-US" b="0" i="0" u="sng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 – according to Forbes staff reporter, Conor Murray</a:t>
            </a:r>
            <a:endParaRPr b="1" u="sng" strike="noStrike">
              <a:solidFill>
                <a:srgbClr val="242424"/>
              </a:solidFill>
              <a:latin typeface="Work Sans"/>
              <a:ea typeface="Work Sans"/>
              <a:cs typeface="Work Sans"/>
              <a:sym typeface="Work San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Work Sans"/>
              <a:buNone/>
            </a:pPr>
            <a:r>
              <a:rPr lang="en-US" b="1" u="sng" strike="noStrike">
                <a:solidFill>
                  <a:srgbClr val="242424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Conor Murray</a:t>
            </a:r>
            <a:br>
              <a:rPr lang="en-US"/>
            </a:br>
            <a:r>
              <a:rPr lang="en-US" b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Water Bottle Brands Compete For Attention On Social Media—As Hydro Flask Takes Shots At Stanley Over Lead Concerns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31, 2024,</a:t>
            </a:r>
            <a:r>
              <a:rPr lang="en-US" b="0" i="0">
                <a:solidFill>
                  <a:srgbClr val="737373"/>
                </a:solidFill>
                <a:latin typeface="Work Sans"/>
                <a:ea typeface="Work Sans"/>
                <a:cs typeface="Work Sans"/>
                <a:sym typeface="Work Sans"/>
              </a:rPr>
              <a:t>04:35pm 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https://www.forbes.com/sites/conormurray/2024/01/31/water-bottle-brands-compete-for-attention-on-social-media-as-hydro-flask-takes-shots-at-stanley-over-lead-concerns/#:~:text=Tangent,Target%20have%20also%20gone%20viral.</a:t>
            </a:r>
            <a:endParaRPr/>
          </a:p>
        </p:txBody>
      </p:sp>
      <p:sp>
        <p:nvSpPr>
          <p:cNvPr id="139" name="Google Shape;1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42d5479ea_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42d5479ea_6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042d5479ea_6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2pPTJpRMHb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xTn8s_EBCq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Tn8s_EBCqw?si=_DweNX90JON0RbFc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uters.com/legal/litigation/stanley-cup-lawsuits-over-lead-fail-claim-harm-company-says-2024-08-01/" TargetMode="External"/><Relationship Id="rId5" Type="http://schemas.openxmlformats.org/officeDocument/2006/relationships/hyperlink" Target="https://www.today.com/food/trends/stanley-cup-craze-rcna132901" TargetMode="External"/><Relationship Id="rId4" Type="http://schemas.openxmlformats.org/officeDocument/2006/relationships/hyperlink" Target="https://www.cnn.com/2024/01/26/health/stanley-cups-lead-wellness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hyperlink" Target="http://www.youtube.com/watch?v=zAvyoTBox5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3RUREy-EAmQ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2007108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05" r="-604"/>
            </a:stretch>
          </a:blipFill>
          <a:ln>
            <a:noFill/>
          </a:ln>
          <a:effectLst>
            <a:outerShdw blurRad="57150" dist="19050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-1419350" y="7846592"/>
            <a:ext cx="4758538" cy="4758538"/>
            <a:chOff x="0" y="0"/>
            <a:chExt cx="812800" cy="812800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>
                <a:alpha val="4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5585233" y="5170550"/>
            <a:ext cx="162047" cy="162047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5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 txBox="1"/>
          <p:nvPr/>
        </p:nvSpPr>
        <p:spPr>
          <a:xfrm>
            <a:off x="4456450" y="7846600"/>
            <a:ext cx="9047100" cy="1182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2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CFE2F3"/>
                </a:highlight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PRESENTED BY GROUP 7</a:t>
            </a:r>
            <a:endParaRPr sz="3000">
              <a:solidFill>
                <a:schemeClr val="dk1"/>
              </a:solidFill>
              <a:highlight>
                <a:srgbClr val="CFE2F3"/>
              </a:highlight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marR="0" lvl="0" indent="0" algn="ctr" rtl="0">
              <a:lnSpc>
                <a:spcPct val="972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chemeClr val="dk1"/>
                </a:solidFill>
                <a:highlight>
                  <a:srgbClr val="CFE2F3"/>
                </a:highlight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Carmen, Jenny, Crystal, Israel</a:t>
            </a:r>
            <a:endParaRPr sz="300">
              <a:solidFill>
                <a:schemeClr val="dk1"/>
              </a:solidFill>
              <a:highlight>
                <a:srgbClr val="CFE2F3"/>
              </a:highlight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grpSp>
        <p:nvGrpSpPr>
          <p:cNvPr id="96" name="Google Shape;96;p1"/>
          <p:cNvGrpSpPr/>
          <p:nvPr/>
        </p:nvGrpSpPr>
        <p:grpSpPr>
          <a:xfrm rot="1833554">
            <a:off x="1277887" y="558516"/>
            <a:ext cx="1832213" cy="1832213"/>
            <a:chOff x="0" y="0"/>
            <a:chExt cx="812800" cy="812800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>
                <a:alpha val="4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17164908" y="5073301"/>
            <a:ext cx="2048825" cy="2048825"/>
            <a:chOff x="0" y="0"/>
            <a:chExt cx="812800" cy="8128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>
                <a:alpha val="4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 rot="1109274">
            <a:off x="7761373" y="-747753"/>
            <a:ext cx="2113047" cy="2113047"/>
            <a:chOff x="0" y="0"/>
            <a:chExt cx="812800" cy="812800"/>
          </a:xfrm>
        </p:grpSpPr>
        <p:sp>
          <p:nvSpPr>
            <p:cNvPr id="103" name="Google Shape;103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>
                <a:alpha val="4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"/>
          <p:cNvSpPr txBox="1"/>
          <p:nvPr/>
        </p:nvSpPr>
        <p:spPr>
          <a:xfrm>
            <a:off x="1866711" y="1480276"/>
            <a:ext cx="14226600" cy="5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48" b="1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STANLEY CUP CRAZE</a:t>
            </a:r>
            <a:endParaRPr sz="700" b="1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106" name="Google Shape;106;p1"/>
          <p:cNvGrpSpPr/>
          <p:nvPr/>
        </p:nvGrpSpPr>
        <p:grpSpPr>
          <a:xfrm>
            <a:off x="14951225" y="-2158733"/>
            <a:ext cx="4758538" cy="4758538"/>
            <a:chOff x="0" y="0"/>
            <a:chExt cx="812800" cy="812800"/>
          </a:xfrm>
        </p:grpSpPr>
        <p:sp>
          <p:nvSpPr>
            <p:cNvPr id="107" name="Google Shape;107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>
                <a:alpha val="4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/>
        </p:nvSpPr>
        <p:spPr>
          <a:xfrm>
            <a:off x="1297500" y="4122900"/>
            <a:ext cx="156930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20124D"/>
                </a:solidFill>
                <a:highlight>
                  <a:schemeClr val="lt1"/>
                </a:highlight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Where in the US do people search for Stanley tumbler the most?</a:t>
            </a:r>
            <a:endParaRPr sz="5200">
              <a:solidFill>
                <a:srgbClr val="20124D"/>
              </a:solidFill>
              <a:highlight>
                <a:schemeClr val="lt1"/>
              </a:highlight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042d5479ea_6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75" y="599875"/>
            <a:ext cx="9679776" cy="3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042d5479ea_6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000" y="3652325"/>
            <a:ext cx="9885725" cy="32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042d5479ea_6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2500" y="6646625"/>
            <a:ext cx="9885725" cy="349801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042d5479ea_6_28"/>
          <p:cNvSpPr txBox="1"/>
          <p:nvPr/>
        </p:nvSpPr>
        <p:spPr>
          <a:xfrm>
            <a:off x="11318925" y="490563"/>
            <a:ext cx="64593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7F6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Overview of Stanley Interest</a:t>
            </a:r>
            <a:endParaRPr sz="4500">
              <a:solidFill>
                <a:srgbClr val="7F60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7F6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(By Region)</a:t>
            </a:r>
            <a:endParaRPr sz="4500">
              <a:solidFill>
                <a:srgbClr val="7F60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86" name="Google Shape;186;g3042d5479ea_6_28"/>
          <p:cNvSpPr txBox="1"/>
          <p:nvPr/>
        </p:nvSpPr>
        <p:spPr>
          <a:xfrm>
            <a:off x="6974100" y="69775"/>
            <a:ext cx="27150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20 years ago</a:t>
            </a:r>
            <a:endParaRPr sz="2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87" name="Google Shape;187;g3042d5479ea_6_28"/>
          <p:cNvSpPr txBox="1"/>
          <p:nvPr/>
        </p:nvSpPr>
        <p:spPr>
          <a:xfrm>
            <a:off x="10223700" y="3122225"/>
            <a:ext cx="27150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5 years ago</a:t>
            </a:r>
            <a:endParaRPr sz="2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88" name="Google Shape;188;g3042d5479ea_6_28"/>
          <p:cNvSpPr txBox="1"/>
          <p:nvPr/>
        </p:nvSpPr>
        <p:spPr>
          <a:xfrm>
            <a:off x="14940450" y="6116525"/>
            <a:ext cx="27150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12 months ago</a:t>
            </a:r>
            <a:endParaRPr sz="2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 l="9825" t="3420" r="6555" b="5130"/>
          <a:stretch/>
        </p:blipFill>
        <p:spPr>
          <a:xfrm>
            <a:off x="628175" y="3426750"/>
            <a:ext cx="6157750" cy="505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 rotWithShape="1">
          <a:blip r:embed="rId4">
            <a:alphaModFix/>
          </a:blip>
          <a:srcRect l="7510" t="9625" r="13928" b="7538"/>
          <a:stretch/>
        </p:blipFill>
        <p:spPr>
          <a:xfrm>
            <a:off x="7043375" y="2234925"/>
            <a:ext cx="10575324" cy="74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 txBox="1"/>
          <p:nvPr/>
        </p:nvSpPr>
        <p:spPr>
          <a:xfrm>
            <a:off x="3946350" y="597225"/>
            <a:ext cx="103953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5B0F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Top 10 Regions - Interested in Stanley </a:t>
            </a:r>
            <a:r>
              <a:rPr lang="en-US" sz="3800">
                <a:solidFill>
                  <a:srgbClr val="5B0F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(Over the 5 Years)</a:t>
            </a:r>
            <a:endParaRPr sz="4500">
              <a:solidFill>
                <a:srgbClr val="5B0F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3042d5479ea_6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50" y="667919"/>
            <a:ext cx="9363076" cy="324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042d5479ea_6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700" y="3674675"/>
            <a:ext cx="9387851" cy="32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042d5479ea_6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9325" y="6686200"/>
            <a:ext cx="9724175" cy="34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042d5479ea_6_18"/>
          <p:cNvSpPr txBox="1"/>
          <p:nvPr/>
        </p:nvSpPr>
        <p:spPr>
          <a:xfrm>
            <a:off x="11390500" y="623050"/>
            <a:ext cx="64593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7376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Overview of Yeti Interest</a:t>
            </a:r>
            <a:endParaRPr sz="4500">
              <a:solidFill>
                <a:srgbClr val="073763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7376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(By Region)</a:t>
            </a:r>
            <a:endParaRPr sz="4500">
              <a:solidFill>
                <a:srgbClr val="073763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05" name="Google Shape;205;g3042d5479ea_6_18"/>
          <p:cNvSpPr txBox="1"/>
          <p:nvPr/>
        </p:nvSpPr>
        <p:spPr>
          <a:xfrm>
            <a:off x="6500625" y="137813"/>
            <a:ext cx="27150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20 years ago</a:t>
            </a:r>
            <a:endParaRPr sz="2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06" name="Google Shape;206;g3042d5479ea_6_18"/>
          <p:cNvSpPr txBox="1"/>
          <p:nvPr/>
        </p:nvSpPr>
        <p:spPr>
          <a:xfrm>
            <a:off x="10280000" y="3115800"/>
            <a:ext cx="27150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5 years ago</a:t>
            </a:r>
            <a:endParaRPr sz="2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07" name="Google Shape;207;g3042d5479ea_6_18"/>
          <p:cNvSpPr txBox="1"/>
          <p:nvPr/>
        </p:nvSpPr>
        <p:spPr>
          <a:xfrm>
            <a:off x="15180150" y="6156088"/>
            <a:ext cx="27150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12 months ago</a:t>
            </a:r>
            <a:endParaRPr sz="2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 l="10001" t="3415" r="2493" b="4017"/>
          <a:stretch/>
        </p:blipFill>
        <p:spPr>
          <a:xfrm>
            <a:off x="864950" y="813500"/>
            <a:ext cx="5962150" cy="47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4"/>
          <p:cNvPicPr preferRelativeResize="0"/>
          <p:nvPr/>
        </p:nvPicPr>
        <p:blipFill rotWithShape="1">
          <a:blip r:embed="rId4">
            <a:alphaModFix/>
          </a:blip>
          <a:srcRect l="5625" t="8304" r="11159" b="6086"/>
          <a:stretch/>
        </p:blipFill>
        <p:spPr>
          <a:xfrm>
            <a:off x="7002150" y="2414450"/>
            <a:ext cx="10472349" cy="71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4"/>
          <p:cNvSpPr txBox="1"/>
          <p:nvPr/>
        </p:nvSpPr>
        <p:spPr>
          <a:xfrm>
            <a:off x="7074800" y="813500"/>
            <a:ext cx="10399800" cy="1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0124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Top 10 Regions - Interested in Yeti </a:t>
            </a:r>
            <a:r>
              <a:rPr lang="en-US" sz="3800">
                <a:solidFill>
                  <a:srgbClr val="20124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(Over the 5 Years)</a:t>
            </a:r>
            <a:endParaRPr sz="4500">
              <a:solidFill>
                <a:srgbClr val="20124D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3042d5479ea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50" y="547825"/>
            <a:ext cx="928687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042d5479ea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425" y="3811575"/>
            <a:ext cx="928687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042d5479ea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3950" y="6937430"/>
            <a:ext cx="9286875" cy="31718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042d5479ea_6_0"/>
          <p:cNvSpPr txBox="1"/>
          <p:nvPr/>
        </p:nvSpPr>
        <p:spPr>
          <a:xfrm>
            <a:off x="11207125" y="826800"/>
            <a:ext cx="64593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6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Overview of Hydro Flask Interest</a:t>
            </a:r>
            <a:endParaRPr sz="4500">
              <a:solidFill>
                <a:srgbClr val="6600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6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(By Region)</a:t>
            </a:r>
            <a:endParaRPr sz="4500">
              <a:solidFill>
                <a:srgbClr val="6600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24" name="Google Shape;224;g3042d5479ea_6_0"/>
          <p:cNvSpPr txBox="1"/>
          <p:nvPr/>
        </p:nvSpPr>
        <p:spPr>
          <a:xfrm>
            <a:off x="6637900" y="0"/>
            <a:ext cx="27150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20 years ago</a:t>
            </a:r>
            <a:endParaRPr sz="2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25" name="Google Shape;225;g3042d5479ea_6_0"/>
          <p:cNvSpPr txBox="1"/>
          <p:nvPr/>
        </p:nvSpPr>
        <p:spPr>
          <a:xfrm>
            <a:off x="10009750" y="3281475"/>
            <a:ext cx="27150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5 years ago</a:t>
            </a:r>
            <a:endParaRPr sz="2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26" name="Google Shape;226;g3042d5479ea_6_0"/>
          <p:cNvSpPr txBox="1"/>
          <p:nvPr/>
        </p:nvSpPr>
        <p:spPr>
          <a:xfrm>
            <a:off x="14757050" y="6407325"/>
            <a:ext cx="27150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12 months ago</a:t>
            </a:r>
            <a:endParaRPr sz="2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5"/>
          <p:cNvPicPr preferRelativeResize="0"/>
          <p:nvPr/>
        </p:nvPicPr>
        <p:blipFill rotWithShape="1">
          <a:blip r:embed="rId3">
            <a:alphaModFix/>
          </a:blip>
          <a:srcRect l="4436" t="6247" r="11061" b="6864"/>
          <a:stretch/>
        </p:blipFill>
        <p:spPr>
          <a:xfrm>
            <a:off x="741425" y="2346175"/>
            <a:ext cx="10472349" cy="71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 rotWithShape="1">
          <a:blip r:embed="rId4">
            <a:alphaModFix/>
          </a:blip>
          <a:srcRect l="10669" t="3196" r="3353" b="4679"/>
          <a:stretch/>
        </p:blipFill>
        <p:spPr>
          <a:xfrm>
            <a:off x="11327050" y="566350"/>
            <a:ext cx="6198974" cy="49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5"/>
          <p:cNvSpPr txBox="1"/>
          <p:nvPr/>
        </p:nvSpPr>
        <p:spPr>
          <a:xfrm>
            <a:off x="711850" y="627475"/>
            <a:ext cx="10531500" cy="16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7376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Top 10 Region - Interested in Hydro Flask</a:t>
            </a:r>
            <a:endParaRPr sz="4200">
              <a:solidFill>
                <a:srgbClr val="073763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07376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(Over the 5 Years)</a:t>
            </a:r>
            <a:endParaRPr sz="3800">
              <a:solidFill>
                <a:srgbClr val="073763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42d5479ea_0_58"/>
          <p:cNvSpPr txBox="1"/>
          <p:nvPr/>
        </p:nvSpPr>
        <p:spPr>
          <a:xfrm>
            <a:off x="1234450" y="4626300"/>
            <a:ext cx="10686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20124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What about after the viral video?</a:t>
            </a:r>
            <a:endParaRPr sz="5000">
              <a:solidFill>
                <a:srgbClr val="20124D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240" name="Google Shape;240;g3042d5479ea_0_58" title="a woman wearing sunglasses is drinking from an orange stanley tumbler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3703" y="1849375"/>
            <a:ext cx="4855200" cy="65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1"/>
          <p:cNvPicPr preferRelativeResize="0"/>
          <p:nvPr/>
        </p:nvPicPr>
        <p:blipFill rotWithShape="1">
          <a:blip r:embed="rId3">
            <a:alphaModFix/>
          </a:blip>
          <a:srcRect l="8480" t="3870" r="9262" b="6938"/>
          <a:stretch/>
        </p:blipFill>
        <p:spPr>
          <a:xfrm>
            <a:off x="10946025" y="597250"/>
            <a:ext cx="6610875" cy="53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 rotWithShape="1">
          <a:blip r:embed="rId4">
            <a:alphaModFix/>
          </a:blip>
          <a:srcRect l="7605" t="9459" r="13987" b="7046"/>
          <a:stretch/>
        </p:blipFill>
        <p:spPr>
          <a:xfrm>
            <a:off x="586950" y="2492100"/>
            <a:ext cx="10211172" cy="72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574838" y="865050"/>
            <a:ext cx="102354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C4587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Top 10 Regions - Interested in Stanley </a:t>
            </a:r>
            <a:r>
              <a:rPr lang="en-US" sz="3800">
                <a:solidFill>
                  <a:srgbClr val="1C4587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(After the Viral Video)</a:t>
            </a:r>
            <a:endParaRPr sz="3800">
              <a:solidFill>
                <a:srgbClr val="1C4587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4119750" y="640275"/>
            <a:ext cx="100485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6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Top 10 Regions - Interested in Yeti </a:t>
            </a:r>
            <a:r>
              <a:rPr lang="en-US" sz="3800">
                <a:solidFill>
                  <a:srgbClr val="66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(After the Viral Video)</a:t>
            </a:r>
            <a:endParaRPr sz="4500">
              <a:solidFill>
                <a:srgbClr val="6600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253" name="Google Shape;253;p20"/>
          <p:cNvPicPr preferRelativeResize="0"/>
          <p:nvPr/>
        </p:nvPicPr>
        <p:blipFill rotWithShape="1">
          <a:blip r:embed="rId3">
            <a:alphaModFix/>
          </a:blip>
          <a:srcRect l="6454" t="3875" r="5369" b="5586"/>
          <a:stretch/>
        </p:blipFill>
        <p:spPr>
          <a:xfrm>
            <a:off x="10899124" y="3212775"/>
            <a:ext cx="6979750" cy="537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 rotWithShape="1">
          <a:blip r:embed="rId4">
            <a:alphaModFix/>
          </a:blip>
          <a:srcRect l="7466" t="9501" r="12845" b="8167"/>
          <a:stretch/>
        </p:blipFill>
        <p:spPr>
          <a:xfrm>
            <a:off x="566350" y="2353488"/>
            <a:ext cx="10151400" cy="69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3042d5479ea_0_3" descr="If you haven't snagged the latest Starbucks Stanley cup, you might have missed your chance -- unless you're willing to pay big bucks.&#10;&#10;https://abc7.com/valentines-day-stanley-cup-target-galentines-galentine/14271695/" title="New Stanley cups spark chaos at Target, selling out in minu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037" y="964212"/>
            <a:ext cx="15007925" cy="83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042d5479ea_0_3"/>
          <p:cNvSpPr txBox="1"/>
          <p:nvPr/>
        </p:nvSpPr>
        <p:spPr>
          <a:xfrm>
            <a:off x="12368600" y="9411375"/>
            <a:ext cx="4279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 reported on ABC</a:t>
            </a:r>
            <a:r>
              <a:rPr lang="en-US" sz="3100" baseline="30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sz="3100" baseline="30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7"/>
          <p:cNvPicPr preferRelativeResize="0"/>
          <p:nvPr/>
        </p:nvPicPr>
        <p:blipFill rotWithShape="1">
          <a:blip r:embed="rId3">
            <a:alphaModFix/>
          </a:blip>
          <a:srcRect l="6953" t="9890" r="13945" b="7409"/>
          <a:stretch/>
        </p:blipFill>
        <p:spPr>
          <a:xfrm>
            <a:off x="7350213" y="2440450"/>
            <a:ext cx="10548426" cy="735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7"/>
          <p:cNvPicPr preferRelativeResize="0"/>
          <p:nvPr/>
        </p:nvPicPr>
        <p:blipFill rotWithShape="1">
          <a:blip r:embed="rId4">
            <a:alphaModFix/>
          </a:blip>
          <a:srcRect l="7299" t="4091" r="7222" b="5590"/>
          <a:stretch/>
        </p:blipFill>
        <p:spPr>
          <a:xfrm>
            <a:off x="648675" y="597463"/>
            <a:ext cx="6457850" cy="511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350225" y="874425"/>
            <a:ext cx="109377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274E1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Top 10 Regions - Interested in Hydro Flask</a:t>
            </a:r>
            <a:endParaRPr sz="4200">
              <a:solidFill>
                <a:srgbClr val="274E13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274E1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(After the Viral Video)</a:t>
            </a:r>
            <a:endParaRPr sz="3800">
              <a:solidFill>
                <a:srgbClr val="274E13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/>
          <p:nvPr/>
        </p:nvSpPr>
        <p:spPr>
          <a:xfrm>
            <a:off x="2661750" y="4115250"/>
            <a:ext cx="12964500" cy="2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660000"/>
                </a:solidFill>
                <a:highlight>
                  <a:schemeClr val="lt1"/>
                </a:highlight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When do people search for Stanley tumbler the most?</a:t>
            </a:r>
            <a:endParaRPr sz="5200">
              <a:solidFill>
                <a:srgbClr val="660000"/>
              </a:solidFill>
              <a:highlight>
                <a:schemeClr val="lt1"/>
              </a:highlight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marR="0" lvl="0" indent="0" algn="l" rtl="0">
              <a:lnSpc>
                <a:spcPct val="155013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7950" y="466463"/>
            <a:ext cx="12472101" cy="93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8737" y="452050"/>
            <a:ext cx="12510525" cy="93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447250" y="-1375"/>
            <a:ext cx="17393512" cy="10289758"/>
          </a:xfrm>
          <a:custGeom>
            <a:avLst/>
            <a:gdLst/>
            <a:ahLst/>
            <a:cxnLst/>
            <a:rect l="l" t="t" r="r" b="b"/>
            <a:pathLst>
              <a:path w="8862936" h="5805223" extrusionOk="0">
                <a:moveTo>
                  <a:pt x="0" y="0"/>
                </a:moveTo>
                <a:lnTo>
                  <a:pt x="8862936" y="0"/>
                </a:lnTo>
                <a:lnTo>
                  <a:pt x="8862936" y="5805224"/>
                </a:lnTo>
                <a:lnTo>
                  <a:pt x="0" y="580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63" y="2050725"/>
            <a:ext cx="8897475" cy="6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1525" y="2050725"/>
            <a:ext cx="8897475" cy="667310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4152900" y="668100"/>
            <a:ext cx="9982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20124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Stanley Under the Scope</a:t>
            </a:r>
            <a:endParaRPr sz="5000">
              <a:solidFill>
                <a:srgbClr val="20124D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/>
        </p:nvSpPr>
        <p:spPr>
          <a:xfrm>
            <a:off x="745650" y="6219550"/>
            <a:ext cx="16796700" cy="30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073763"/>
                </a:solidFill>
                <a:highlight>
                  <a:schemeClr val="lt1"/>
                </a:highlight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Popularity Between Cream, Charcoal, and Rose-Quartz Based on Ratings/Reviews From Amazon</a:t>
            </a:r>
            <a:endParaRPr sz="5200">
              <a:solidFill>
                <a:srgbClr val="073763"/>
              </a:solidFill>
              <a:highlight>
                <a:schemeClr val="lt1"/>
              </a:highlight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marR="0" lvl="0" indent="0" algn="ctr" rtl="0">
              <a:lnSpc>
                <a:spcPct val="155013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124D"/>
              </a:solidFill>
              <a:highlight>
                <a:srgbClr val="000000"/>
              </a:highlight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/>
        </p:nvSpPr>
        <p:spPr>
          <a:xfrm>
            <a:off x="9537375" y="3096475"/>
            <a:ext cx="71409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63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Char char="➢"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Rose Average US rating = </a:t>
            </a: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3.5 stars out of 5</a:t>
            </a:r>
            <a:endParaRPr sz="3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-463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Char char="➢"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Cream Average US rating = </a:t>
            </a: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3.3 stars out of 5</a:t>
            </a:r>
            <a:endParaRPr sz="3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-463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Char char="➢"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Charcoal Average US rating = </a:t>
            </a: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3.7 stars out of 5</a:t>
            </a:r>
            <a:endParaRPr sz="3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4353700" y="505600"/>
            <a:ext cx="998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US Market Average Ratings for Cream, Charcoal, Rose Quartz Stanley Tumblers</a:t>
            </a:r>
            <a:endParaRPr sz="40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01" name="Google Shape;301;p24"/>
          <p:cNvPicPr preferRelativeResize="0"/>
          <p:nvPr/>
        </p:nvPicPr>
        <p:blipFill rotWithShape="1">
          <a:blip r:embed="rId3">
            <a:alphaModFix/>
          </a:blip>
          <a:srcRect l="11867" t="3905" r="12254" b="10080"/>
          <a:stretch/>
        </p:blipFill>
        <p:spPr>
          <a:xfrm>
            <a:off x="1049375" y="2353525"/>
            <a:ext cx="7597325" cy="64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4152900" y="464400"/>
            <a:ext cx="99822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International Market Average Ratings for Cream, Charcoal, Rose Quartz Stanley Tumblers</a:t>
            </a:r>
            <a:endParaRPr sz="40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9908075" y="2671625"/>
            <a:ext cx="7638600" cy="6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63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Char char="➢"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Rose Average International rating = </a:t>
            </a: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3.2 stars out of 5</a:t>
            </a:r>
            <a:endParaRPr sz="3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-463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Char char="➢"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Cream Average International rating = </a:t>
            </a: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2.4 stars out of 5</a:t>
            </a:r>
            <a:endParaRPr sz="3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-463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Char char="➢"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Charcoal Average International rating = </a:t>
            </a: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4.1 stars out of 5</a:t>
            </a:r>
            <a:endParaRPr sz="3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9" name="Google Shape;309;p26"/>
          <p:cNvPicPr preferRelativeResize="0"/>
          <p:nvPr/>
        </p:nvPicPr>
        <p:blipFill rotWithShape="1">
          <a:blip r:embed="rId3">
            <a:alphaModFix/>
          </a:blip>
          <a:srcRect l="11040" t="3585" r="9074" b="10842"/>
          <a:stretch/>
        </p:blipFill>
        <p:spPr>
          <a:xfrm>
            <a:off x="1171650" y="2822150"/>
            <a:ext cx="7597325" cy="6103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42d5479ea_0_53"/>
          <p:cNvSpPr txBox="1"/>
          <p:nvPr/>
        </p:nvSpPr>
        <p:spPr>
          <a:xfrm>
            <a:off x="1534950" y="5124725"/>
            <a:ext cx="162777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highlight>
                  <a:schemeClr val="lt1"/>
                </a:highlight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How can Stanley optimize its marketing strategies, enhance product offerings, and ultimately drive sales growth?</a:t>
            </a:r>
            <a:endParaRPr sz="4000">
              <a:solidFill>
                <a:schemeClr val="dk1"/>
              </a:solidFill>
              <a:highlight>
                <a:schemeClr val="lt1"/>
              </a:highlight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" descr="Man seen jumping over the counter in an attempt to steal a Stanley x Starbucks Tumbler, yet however, still couldn’t manage to buy more than 1 per person😂.&#10;&#10;🤫Follow @cookinfos for the best reselling info." title="Man seen jumping over the counter in an attempt to steal a Stanley x Starbucks Tumbler, yet however,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513" y="786800"/>
            <a:ext cx="14216975" cy="87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11973300" y="9551150"/>
            <a:ext cx="4279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 reported on Youtube</a:t>
            </a:r>
            <a:r>
              <a:rPr lang="en-US" sz="2800" baseline="30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sz="2800" baseline="30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/>
        </p:nvSpPr>
        <p:spPr>
          <a:xfrm>
            <a:off x="93150" y="146875"/>
            <a:ext cx="18101700" cy="98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sz="32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1. </a:t>
            </a:r>
            <a:r>
              <a:rPr lang="en-US" sz="3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Viral video posted 11/15/23 username: @danimarielettering </a:t>
            </a:r>
            <a:r>
              <a:rPr lang="en-US" sz="3100">
                <a:latin typeface="Georgia"/>
                <a:ea typeface="Georgia"/>
                <a:cs typeface="Georgia"/>
                <a:sym typeface="Georgia"/>
              </a:rPr>
              <a:t>with</a:t>
            </a:r>
            <a:r>
              <a:rPr lang="en-US" sz="3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96.9m views</a:t>
            </a:r>
            <a:r>
              <a:rPr lang="en-US" sz="3100"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lang="en-US" sz="3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Sept </a:t>
            </a:r>
            <a:r>
              <a:rPr lang="en-US" sz="31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US" sz="3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8</a:t>
            </a:r>
            <a:r>
              <a:rPr lang="en-US" sz="3100">
                <a:latin typeface="Georgia"/>
                <a:ea typeface="Georgia"/>
                <a:cs typeface="Georgia"/>
                <a:sym typeface="Georgia"/>
              </a:rPr>
              <a:t>th, 20</a:t>
            </a:r>
            <a:r>
              <a:rPr lang="en-US" sz="3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23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lang="en-US"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ABC7 News YouTube account “</a:t>
            </a:r>
            <a:r>
              <a:rPr lang="en-US" sz="3100">
                <a:solidFill>
                  <a:srgbClr val="0F0F0F"/>
                </a:solidFill>
                <a:latin typeface="Georgia"/>
                <a:ea typeface="Georgia"/>
                <a:cs typeface="Georgia"/>
                <a:sym typeface="Georgia"/>
              </a:rPr>
              <a:t>New Stanley cups spark chaos at Target, selling out in minutes” - 294,664 views posted Jan 4, 2024</a:t>
            </a:r>
            <a:endParaRPr sz="3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3.</a:t>
            </a:r>
            <a:r>
              <a:rPr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9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https://youtu.be/xTn8s_EBCqw?si=_DweNX90JON0RbFc</a:t>
            </a:r>
            <a:r>
              <a:rPr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Man seen jumping over the counter in an attempt to steal a Stanley x Starbucks Tumbler, Jan 3rd, 2024</a:t>
            </a:r>
            <a:endParaRPr sz="2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 ABC7 News: https://youtu.be/zAvyoTBox5g?si=5aMzCqRMZZCwqRvI</a:t>
            </a:r>
            <a:endParaRPr sz="3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5. Forbes.com, “</a:t>
            </a:r>
            <a:r>
              <a:rPr lang="en-US" sz="30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Stanley Cup Craze Floods TikTok Feeds, Raises $750 Million In Revenue”, Jan 5th, 2024</a:t>
            </a:r>
            <a:endParaRPr sz="30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6. 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CNBC.com, “</a:t>
            </a:r>
            <a:r>
              <a:rPr lang="en-US" sz="3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How a 40-ounce cup turned Stanley into a $750 million a year business”, Dec 23rd, 2024</a:t>
            </a:r>
            <a:endParaRPr sz="3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7.</a:t>
            </a:r>
            <a:r>
              <a:rPr lang="en-US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9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https://www.cnn.com/2024/01/26/health/stanley-cups-lead-wellness/index.html</a:t>
            </a:r>
            <a:r>
              <a:rPr lang="en-US" sz="2900">
                <a:latin typeface="Georgia"/>
                <a:ea typeface="Georgia"/>
                <a:cs typeface="Georgia"/>
                <a:sym typeface="Georgia"/>
              </a:rPr>
              <a:t> - </a:t>
            </a:r>
            <a:r>
              <a:rPr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CNN, Jan 26th, 2024</a:t>
            </a:r>
            <a:endParaRPr sz="2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8. Today Show: </a:t>
            </a:r>
            <a:r>
              <a:rPr lang="en-US" sz="29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https://www.today.com/food/trends/stanley-cup-craze-rcna132901</a:t>
            </a:r>
            <a:r>
              <a:rPr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 Jan 9th, 2024</a:t>
            </a:r>
            <a:endParaRPr sz="2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9.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Reuters: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https://www.reuters.com/legal/litigation/stanley-cup-lawsuits-over-lead-fail-claim-harm-company-says-2024-08-01/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Aug 1st, 2024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14689675" y="9177875"/>
            <a:ext cx="3636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0" y="0"/>
            <a:ext cx="10663011" cy="10274983"/>
          </a:xfrm>
          <a:custGeom>
            <a:avLst/>
            <a:gdLst/>
            <a:ahLst/>
            <a:cxnLst/>
            <a:rect l="l" t="t" r="r" b="b"/>
            <a:pathLst>
              <a:path w="18625347" h="12416898" extrusionOk="0">
                <a:moveTo>
                  <a:pt x="0" y="0"/>
                </a:moveTo>
                <a:lnTo>
                  <a:pt x="18625347" y="0"/>
                </a:lnTo>
                <a:lnTo>
                  <a:pt x="18625347" y="12416898"/>
                </a:lnTo>
                <a:lnTo>
                  <a:pt x="0" y="12416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6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5" descr="Streaming now at https://abc7chicago.com/watch/live/11064984/.&#10;&#10;A woman in Roseville, California, was arrested after police found 65 stolen Stanley cup tumblers stashed in her car. https://abc7chicago.com/stolen-stanley-cup-tumblers-roseville-california/14350223/" title="Woman arrested after $2,500 in stolen Stanley cups found in her c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6850" y="1025825"/>
            <a:ext cx="14657425" cy="82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12185075" y="9319675"/>
            <a:ext cx="57813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 reported on ABC7 News </a:t>
            </a:r>
            <a:r>
              <a:rPr lang="en-US" sz="3200" baseline="30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sz="3200" baseline="30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3313582" h="7089482" extrusionOk="0">
                <a:moveTo>
                  <a:pt x="0" y="0"/>
                </a:moveTo>
                <a:lnTo>
                  <a:pt x="13313581" y="0"/>
                </a:lnTo>
                <a:lnTo>
                  <a:pt x="13313581" y="7089482"/>
                </a:lnTo>
                <a:lnTo>
                  <a:pt x="0" y="7089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2935213" y="7725475"/>
            <a:ext cx="15223200" cy="23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 is everyone obsessed with this cup?</a:t>
            </a:r>
            <a:endParaRPr sz="6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-1500" y="590006"/>
            <a:ext cx="18291008" cy="1495672"/>
          </a:xfrm>
          <a:custGeom>
            <a:avLst/>
            <a:gdLst/>
            <a:ahLst/>
            <a:cxnLst/>
            <a:rect l="l" t="t" r="r" b="b"/>
            <a:pathLst>
              <a:path w="4816592" h="393857" extrusionOk="0">
                <a:moveTo>
                  <a:pt x="0" y="0"/>
                </a:moveTo>
                <a:lnTo>
                  <a:pt x="4816592" y="0"/>
                </a:lnTo>
                <a:lnTo>
                  <a:pt x="4816592" y="393857"/>
                </a:lnTo>
                <a:lnTo>
                  <a:pt x="0" y="393857"/>
                </a:lnTo>
                <a:close/>
              </a:path>
            </a:pathLst>
          </a:custGeom>
          <a:solidFill>
            <a:srgbClr val="A64D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951925" y="953108"/>
            <a:ext cx="16165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SALES GROWTH FROM 70 TO 750 MILLION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43" name="Google Shape;143;p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650" y="2639275"/>
            <a:ext cx="11359101" cy="70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/>
        </p:nvSpPr>
        <p:spPr>
          <a:xfrm>
            <a:off x="13285550" y="9547250"/>
            <a:ext cx="46068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 reported by Forbes</a:t>
            </a:r>
            <a:r>
              <a:rPr lang="en-US" sz="3000" baseline="30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endParaRPr sz="3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/>
        </p:nvSpPr>
        <p:spPr>
          <a:xfrm>
            <a:off x="3839825" y="547100"/>
            <a:ext cx="99654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rgbClr val="66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 POWER OF SOCIAL MEDIA</a:t>
            </a:r>
            <a:endParaRPr sz="5000">
              <a:solidFill>
                <a:srgbClr val="6600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/>
          <p:nvPr/>
        </p:nvSpPr>
        <p:spPr>
          <a:xfrm>
            <a:off x="3526725" y="1568225"/>
            <a:ext cx="10835400" cy="200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3676600" y="1626225"/>
            <a:ext cx="10407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By appealing their now best selling product, the Quencher Tumblr, to women and utilizing cross marketing opportunities with collaborations, the 100 year old Stanley Brand has over 900 million hashtag views.</a:t>
            </a:r>
            <a:endParaRPr sz="2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2" name="Google Shape;1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75" y="3572825"/>
            <a:ext cx="2947850" cy="28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975" y="4401933"/>
            <a:ext cx="4575099" cy="353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839" y="4271438"/>
            <a:ext cx="4018625" cy="26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/>
          <p:cNvPicPr preferRelativeResize="0"/>
          <p:nvPr/>
        </p:nvPicPr>
        <p:blipFill rotWithShape="1">
          <a:blip r:embed="rId6">
            <a:alphaModFix/>
          </a:blip>
          <a:srcRect l="3929" r="-3930"/>
          <a:stretch/>
        </p:blipFill>
        <p:spPr>
          <a:xfrm>
            <a:off x="10754250" y="3776925"/>
            <a:ext cx="3604032" cy="35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5600" y="8043825"/>
            <a:ext cx="12097648" cy="17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84600" y="4492488"/>
            <a:ext cx="3898601" cy="4001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/>
        </p:nvSpPr>
        <p:spPr>
          <a:xfrm>
            <a:off x="5357925" y="7845525"/>
            <a:ext cx="85836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19100" algn="l" rtl="0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Char char="➢"/>
            </a:pPr>
            <a:r>
              <a:rPr lang="en-US" sz="3000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posted 11/15/23 </a:t>
            </a:r>
            <a:endParaRPr sz="3000">
              <a:solidFill>
                <a:srgbClr val="274E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-419100" algn="l" rtl="0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Char char="➢"/>
            </a:pPr>
            <a:r>
              <a:rPr lang="en-US" sz="3000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username: @danimarielettering</a:t>
            </a:r>
            <a:r>
              <a:rPr lang="en-US" sz="3000" baseline="30000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sz="3000" baseline="30000">
              <a:solidFill>
                <a:srgbClr val="274E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-419100" algn="l" rtl="0">
              <a:lnSpc>
                <a:spcPct val="155018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Char char="➢"/>
            </a:pPr>
            <a:r>
              <a:rPr lang="en-US" sz="3000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currently at 96.9m views as of 09/18/24</a:t>
            </a:r>
            <a:endParaRPr sz="3000">
              <a:solidFill>
                <a:srgbClr val="274E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2652265" y="118750"/>
            <a:ext cx="13834500" cy="17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000" dirty="0">
                <a:solidFill>
                  <a:srgbClr val="274E13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VIRAL VIDEO</a:t>
            </a:r>
            <a:endParaRPr sz="7000" dirty="0">
              <a:solidFill>
                <a:srgbClr val="274E13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pic>
        <p:nvPicPr>
          <p:cNvPr id="164" name="Google Shape;164;p7" descr="Stanley cup survives car fire" title="Trending News: Stanley cup survives car fir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525" y="1671813"/>
            <a:ext cx="9021000" cy="58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3042d5479ea_6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225" y="531025"/>
            <a:ext cx="10602202" cy="555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042d5479ea_6_52"/>
          <p:cNvSpPr txBox="1"/>
          <p:nvPr/>
        </p:nvSpPr>
        <p:spPr>
          <a:xfrm>
            <a:off x="1794025" y="6252425"/>
            <a:ext cx="14490600" cy="3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110+ year old company that went Mega-Viral</a:t>
            </a:r>
            <a:r>
              <a:rPr lang="en-US" sz="8500" baseline="30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8</a:t>
            </a:r>
            <a:endParaRPr sz="2100" baseline="30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Macintosh PowerPoint</Application>
  <PresentationFormat>Custom</PresentationFormat>
  <Paragraphs>103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Playfair Display Medium</vt:lpstr>
      <vt:lpstr>Work Sans</vt:lpstr>
      <vt:lpstr>Georgia</vt:lpstr>
      <vt:lpstr>Calibri</vt:lpstr>
      <vt:lpstr>Playfair Display SemiBold</vt:lpstr>
      <vt:lpstr>Playfair Display Black</vt:lpstr>
      <vt:lpstr>Playfair Display</vt:lpstr>
      <vt:lpstr>Permanent Marker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Crystal G</dc:creator>
  <cp:lastModifiedBy>Jenny Liu</cp:lastModifiedBy>
  <cp:revision>1</cp:revision>
  <dcterms:created xsi:type="dcterms:W3CDTF">2006-08-16T00:00:00Z</dcterms:created>
  <dcterms:modified xsi:type="dcterms:W3CDTF">2024-09-24T03:22:18Z</dcterms:modified>
</cp:coreProperties>
</file>